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767" autoAdjust="0"/>
  </p:normalViewPr>
  <p:slideViewPr>
    <p:cSldViewPr snapToGrid="0" snapToObjects="1">
      <p:cViewPr varScale="1">
        <p:scale>
          <a:sx n="79" d="100"/>
          <a:sy n="79" d="100"/>
        </p:scale>
        <p:origin x="7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657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54880" y="0"/>
            <a:ext cx="4389120" cy="5143500"/>
          </a:xfrm>
          <a:prstGeom prst="rect">
            <a:avLst/>
          </a:prstGeom>
          <a:solidFill>
            <a:srgbClr val="091824"/>
          </a:solidFill>
          <a:ln w="12700">
            <a:solidFill>
              <a:srgbClr val="09182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1097280"/>
            <a:ext cx="4023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金融 AI モダナイゼーション</a:t>
            </a:r>
            <a:endParaRPr lang="en-US" sz="3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支援サービス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75488" y="257860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AI・データ・API・クラウド・人材による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次世代金融システムへの進化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75488" y="3346704"/>
            <a:ext cx="3200400" cy="36576"/>
          </a:xfrm>
          <a:prstGeom prst="rect">
            <a:avLst/>
          </a:prstGeom>
          <a:solidFill>
            <a:srgbClr val="2B4A70"/>
          </a:solidFill>
          <a:ln w="12700">
            <a:solidFill>
              <a:srgbClr val="2B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3474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 err="1">
                <a:solidFill>
                  <a:srgbClr val="7BA8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エグゼクティブサマリー版</a:t>
            </a:r>
            <a:r>
              <a:rPr lang="en-US" sz="1200" dirty="0">
                <a:solidFill>
                  <a:srgbClr val="7BA8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37760" y="8046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AA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5つの変革次元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937760" y="1170432"/>
            <a:ext cx="3840480" cy="566928"/>
          </a:xfrm>
          <a:prstGeom prst="roundRect">
            <a:avLst>
              <a:gd name="adj" fmla="val 9677"/>
            </a:avLst>
          </a:prstGeom>
          <a:solidFill>
            <a:srgbClr val="1A2F4A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0" y="117043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SYSTEM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937760" y="1865376"/>
            <a:ext cx="3840480" cy="566928"/>
          </a:xfrm>
          <a:prstGeom prst="roundRect">
            <a:avLst>
              <a:gd name="adj" fmla="val 9677"/>
            </a:avLst>
          </a:prstGeom>
          <a:solidFill>
            <a:srgbClr val="1A2F4A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0" y="186537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PROJECT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937760" y="2560320"/>
            <a:ext cx="3840480" cy="566928"/>
          </a:xfrm>
          <a:prstGeom prst="roundRect">
            <a:avLst>
              <a:gd name="adj" fmla="val 9677"/>
            </a:avLst>
          </a:prstGeom>
          <a:solidFill>
            <a:srgbClr val="1A2F4A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0" y="256032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C2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DATA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937760" y="3255264"/>
            <a:ext cx="3840480" cy="566928"/>
          </a:xfrm>
          <a:prstGeom prst="roundRect">
            <a:avLst>
              <a:gd name="adj" fmla="val 9677"/>
            </a:avLst>
          </a:prstGeom>
          <a:solidFill>
            <a:srgbClr val="1A2F4A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0" y="3255264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AI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937760" y="3950208"/>
            <a:ext cx="3840480" cy="566928"/>
          </a:xfrm>
          <a:prstGeom prst="roundRect">
            <a:avLst>
              <a:gd name="adj" fmla="val 9677"/>
            </a:avLst>
          </a:prstGeom>
          <a:solidFill>
            <a:srgbClr val="1A2F4A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0" y="3950208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HUMAN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1/8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22" name="SK-1-img-6" descr="preencoded.png">
            <a:extLst>
              <a:ext uri="{FF2B5EF4-FFF2-40B4-BE49-F238E27FC236}">
                <a16:creationId xmlns:a16="http://schemas.microsoft.com/office/drawing/2014/main" id="{BE882964-94CA-05C3-B345-612C1EAD3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365581" y="-5326"/>
            <a:ext cx="806722" cy="201167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7FE2C4F-DE5F-3A55-4A9B-C80DCC7C4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580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金融機関が抱える課題と、AI-FIRST アプローチ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77724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金融DXの阻害要因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1115568"/>
            <a:ext cx="4114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255560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2555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444752" y="111556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ブラックボックス化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1773936"/>
            <a:ext cx="4114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922020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192202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444752" y="1773936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プロジェクト遅延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5760" y="2432304"/>
            <a:ext cx="4114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572296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57229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444752" y="2432304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データの分散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3090672"/>
            <a:ext cx="4114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238756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2387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444752" y="3090672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AI活用困難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65760" y="3749040"/>
            <a:ext cx="4114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905216"/>
            <a:ext cx="914400" cy="256032"/>
          </a:xfrm>
          <a:prstGeom prst="roundRect">
            <a:avLst>
              <a:gd name="adj" fmla="val 14286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90521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444752" y="3749040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スキル不足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15356" y="2324680"/>
            <a:ext cx="9144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AI-FIRST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で解決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493912" y="2837876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5394960" y="777240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AI-FIRST MODERNIZATION の違い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394960" y="1115568"/>
            <a:ext cx="3456432" cy="1042416"/>
          </a:xfrm>
          <a:prstGeom prst="roundRect">
            <a:avLst>
              <a:gd name="adj" fmla="val 6140"/>
            </a:avLst>
          </a:prstGeom>
          <a:solidFill>
            <a:srgbClr val="FFFFFF"/>
          </a:solidFill>
          <a:ln w="19050">
            <a:solidFill>
              <a:srgbClr val="F07820"/>
            </a:solidFill>
            <a:prstDash val="solid"/>
          </a:ln>
          <a:effectLst>
            <a:outerShdw blurRad="50800" dist="25400" dir="2700000" algn="bl" rotWithShape="0">
              <a:srgbClr val="AABBCC">
                <a:alpha val="3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394960" y="1115568"/>
            <a:ext cx="3456432" cy="45720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22976" y="12070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解析：AI主導の自動解析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522976" y="151790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人手中心→AI が構造・依存関係を自動抽出</a:t>
            </a:r>
            <a:endParaRPr lang="en-US" sz="1000" dirty="0"/>
          </a:p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専門家は業務ロジックの定義に注力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394960" y="2286000"/>
            <a:ext cx="3456432" cy="1042416"/>
          </a:xfrm>
          <a:prstGeom prst="roundRect">
            <a:avLst>
              <a:gd name="adj" fmla="val 6140"/>
            </a:avLst>
          </a:prstGeom>
          <a:solidFill>
            <a:srgbClr val="FFFFFF"/>
          </a:solidFill>
          <a:ln w="19050">
            <a:solidFill>
              <a:srgbClr val="0A84D0"/>
            </a:solidFill>
            <a:prstDash val="solid"/>
          </a:ln>
          <a:effectLst>
            <a:outerShdw blurRad="50800" dist="25400" dir="2700000" algn="bl" rotWithShape="0">
              <a:srgbClr val="AABBCC">
                <a:alpha val="3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5394960" y="2286000"/>
            <a:ext cx="3456432" cy="45720"/>
          </a:xfrm>
          <a:prstGeom prst="rect">
            <a:avLst/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22976" y="2377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変革範囲：System＋Data＋Human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522976" y="268833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システム刷新に加え、データ利活用基盤と</a:t>
            </a:r>
            <a:endParaRPr lang="en-US" sz="1000" dirty="0"/>
          </a:p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人材変革を統合的に実行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394960" y="3456432"/>
            <a:ext cx="3456432" cy="1042416"/>
          </a:xfrm>
          <a:prstGeom prst="roundRect">
            <a:avLst>
              <a:gd name="adj" fmla="val 6140"/>
            </a:avLst>
          </a:prstGeom>
          <a:solidFill>
            <a:srgbClr val="FFFFFF"/>
          </a:solidFill>
          <a:ln w="19050">
            <a:solidFill>
              <a:srgbClr val="00C2D4"/>
            </a:solidFill>
            <a:prstDash val="solid"/>
          </a:ln>
          <a:effectLst>
            <a:outerShdw blurRad="50800" dist="25400" dir="2700000" algn="bl" rotWithShape="0">
              <a:srgbClr val="AABBCC">
                <a:alpha val="30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5394960" y="3456432"/>
            <a:ext cx="3456432" cy="45720"/>
          </a:xfrm>
          <a:prstGeom prst="rect">
            <a:avLst/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522976" y="354787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移行戦略：段階的な機能移行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522976" y="385876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ビッグバンではなくAPI化で機能を切り出し</a:t>
            </a:r>
            <a:endParaRPr lang="en-US" sz="1000" dirty="0"/>
          </a:p>
          <a:p>
            <a:pPr marL="0" indent="0">
              <a:lnSpc>
                <a:spcPct val="138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リスクを抑えつつ継続的に進化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65760" y="4645152"/>
            <a:ext cx="8412480" cy="402336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75488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システムだけを変えても、金融DXは完成しない。AI・データ・人材が連動する包括変革が不可欠です。</a:t>
            </a:r>
            <a:endParaRPr lang="en-US" sz="1200" dirty="0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CB63AB2D-F0D0-412D-2146-308FB0189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6層アーキテクチャと 8つの主要サービス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777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変革の6層アーキテクチャ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097280"/>
            <a:ext cx="4114800" cy="493776"/>
          </a:xfrm>
          <a:prstGeom prst="roundRect">
            <a:avLst>
              <a:gd name="adj" fmla="val 9259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" y="111556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/ FDE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176272" y="1097280"/>
            <a:ext cx="22494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組織・人材変革とAIリスキリング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02336" y="1673352"/>
            <a:ext cx="4041648" cy="493776"/>
          </a:xfrm>
          <a:prstGeom prst="roundRect">
            <a:avLst>
              <a:gd name="adj" fmla="val 9259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2064" y="169164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/ AI Agent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176272" y="1673352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AIエージェントによる業務自律化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38912" y="2249424"/>
            <a:ext cx="3968496" cy="493776"/>
          </a:xfrm>
          <a:prstGeom prst="roundRect">
            <a:avLst>
              <a:gd name="adj" fmla="val 9259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226771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Analytics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176272" y="2249424"/>
            <a:ext cx="21031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散在データの統合とAI即活用パイプライン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75488" y="2825496"/>
            <a:ext cx="3895344" cy="493776"/>
          </a:xfrm>
          <a:prstGeom prst="roundRect">
            <a:avLst>
              <a:gd name="adj" fmla="val 9259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5216" y="2843784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Modernization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176272" y="2825496"/>
            <a:ext cx="20299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クラウドネイティブ・API基盤への刷新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12064" y="3401568"/>
            <a:ext cx="3822192" cy="493776"/>
          </a:xfrm>
          <a:prstGeom prst="roundRect">
            <a:avLst>
              <a:gd name="adj" fmla="val 9259"/>
            </a:avLst>
          </a:prstGeom>
          <a:solidFill>
            <a:srgbClr val="1A3A60"/>
          </a:solidFill>
          <a:ln w="12700">
            <a:solidFill>
              <a:srgbClr val="1A3A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3419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Recovery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2176272" y="3401568"/>
            <a:ext cx="19568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停滞プロジェクトの正常軌道への回復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48640" y="3977640"/>
            <a:ext cx="3749040" cy="493776"/>
          </a:xfrm>
          <a:prstGeom prst="roundRect">
            <a:avLst>
              <a:gd name="adj" fmla="val 9259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9592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/ Analysis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2176272" y="3977640"/>
            <a:ext cx="1883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AI現状診断とモダナイゼーションロードマップ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754880" y="7772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8つの主要サービス領域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09728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46320" y="117043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846320" y="117043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230368" y="115214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AI現状診断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846320" y="144475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課題可視化とロードマップ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821424" y="109728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912864" y="117043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912864" y="117043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7296912" y="115214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AIレガシー解析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912864" y="144475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COBOL等を構造的知識へ変換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4754880" y="196596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846320" y="203911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846320" y="203911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5230368" y="202082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Project Recovery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846320" y="231343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停滞プロジェクトの再構築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6821424" y="196596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12864" y="203911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912864" y="203911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7296912" y="202082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System Modernization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912864" y="231343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APIマイクロサービス化・クラウド移行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754880" y="283464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846320" y="290779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846320" y="290779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5230368" y="288950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Data &amp; Analytics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4846320" y="31821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データ統合・AIパイプライン整備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821424" y="283464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912864" y="290779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912864" y="290779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7296912" y="288950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/ AI Agent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6912864" y="31821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業務AIエージェントの即装備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4754880" y="370332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846320" y="377647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846320" y="377647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5230368" y="375818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Human Modernization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4846320" y="405079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AIリスキリングと次世代人材育成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6821424" y="3703320"/>
            <a:ext cx="192024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912864" y="3776472"/>
            <a:ext cx="329184" cy="201168"/>
          </a:xfrm>
          <a:prstGeom prst="roundRect">
            <a:avLst>
              <a:gd name="adj" fmla="val 13636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6912864" y="3776472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  <p:sp>
        <p:nvSpPr>
          <p:cNvPr id="66" name="Text 64"/>
          <p:cNvSpPr/>
          <p:nvPr/>
        </p:nvSpPr>
        <p:spPr>
          <a:xfrm>
            <a:off x="7296912" y="3758184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FDE / Continuous Support</a:t>
            </a:r>
            <a:endParaRPr lang="en-US" sz="1000" dirty="0"/>
          </a:p>
        </p:txBody>
      </p:sp>
      <p:sp>
        <p:nvSpPr>
          <p:cNvPr id="67" name="Text 65"/>
          <p:cNvSpPr/>
          <p:nvPr/>
        </p:nvSpPr>
        <p:spPr>
          <a:xfrm>
            <a:off x="6912864" y="405079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継続改善・運用・組織定着</a:t>
            </a:r>
            <a:endParaRPr lang="en-US" sz="900" dirty="0"/>
          </a:p>
        </p:txBody>
      </p:sp>
      <p:sp>
        <p:nvSpPr>
          <p:cNvPr id="68" name="Shape 66"/>
          <p:cNvSpPr/>
          <p:nvPr/>
        </p:nvSpPr>
        <p:spPr>
          <a:xfrm>
            <a:off x="365760" y="4645152"/>
            <a:ext cx="8412480" cy="402336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75488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全てを一括導入する必要はありません。課題に応じて最適なサービスからスモールスタートが可能です。</a:t>
            </a:r>
            <a:endParaRPr lang="en-US" sz="1200" dirty="0"/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D8036CE5-F89D-3940-6FA0-F31604220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価値創造に向けた 7つの変革ステップ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94059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77724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「知る」から「進化する」まで、段階を追って企業価値を向上させる包括的ロードマップ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7472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F07820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47472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7472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01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02336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02336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知る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02336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現状把握・AI診断による課題の可視化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463040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1572768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0A84D0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768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572768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02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627632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627632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立て直す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627632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プロジェクト正常化と基盤の安定化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688336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798064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0A84D0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798064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98064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03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2852928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MODERNIZE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2852928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変える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2852928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システムの近代化とクラウド移行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3913632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023360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00C2D4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023360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023360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04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4078224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C2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UTILIZE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4078224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活かす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078224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データ統合と利活用の高度化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138928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48656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00C2D4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5248656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248656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05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303520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C2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5303520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AI化する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5303520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AIエージェントによる業務自動化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364224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6473952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28A86A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6473952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473952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06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528816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6528816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変革する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528816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組織・人材の変革と文化の醸成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7589520" y="2514600"/>
            <a:ext cx="109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7699248" y="1115568"/>
            <a:ext cx="1115568" cy="3273552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solidFill>
              <a:srgbClr val="28A86A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7699248" y="1115568"/>
            <a:ext cx="1115568" cy="347472"/>
          </a:xfrm>
          <a:prstGeom prst="roundRect">
            <a:avLst>
              <a:gd name="adj" fmla="val 18421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699248" y="1115568"/>
            <a:ext cx="1115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07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7754112" y="15179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EVOLVE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7754112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進化する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754112" y="2286000"/>
            <a:ext cx="10058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継続的改善と自律的な企業成長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365760" y="4498848"/>
            <a:ext cx="8412480" cy="438912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75488" y="4517136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システム刷新に留まらず、AIとデータ、そして「人」を起点とした真の金融DXを完遂します。</a:t>
            </a:r>
            <a:endParaRPr lang="en-US" sz="1200" dirty="0"/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AA8BC734-CD88-DAF6-80CA-EF6EAAECD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AI現状診断と課題に応じた柔軟な導入入口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77724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01　AI現状診断：最適な変革の処方箋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097280"/>
            <a:ext cx="1993392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5240">
            <a:solidFill>
              <a:srgbClr val="6B7A8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152144"/>
            <a:ext cx="18105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B7A8D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企業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1517904"/>
            <a:ext cx="18105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既存システム・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データのブラック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ボックス化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359152" y="1554480"/>
            <a:ext cx="155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514600" y="1097280"/>
            <a:ext cx="1993392" cy="1261872"/>
          </a:xfrm>
          <a:prstGeom prst="roundRect">
            <a:avLst>
              <a:gd name="adj" fmla="val 5797"/>
            </a:avLst>
          </a:prstGeom>
          <a:solidFill>
            <a:srgbClr val="D6EEF8"/>
          </a:solidFill>
          <a:ln w="31750">
            <a:solidFill>
              <a:srgbClr val="0A84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06040" y="1152144"/>
            <a:ext cx="18105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AI現状診断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606040" y="1517904"/>
            <a:ext cx="18105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多角的な視点に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よる現状の健康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状態の把握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507992" y="1554480"/>
            <a:ext cx="155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63440" y="1097280"/>
            <a:ext cx="1993392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0" y="1152144"/>
            <a:ext cx="18105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診断結果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754880" y="1517904"/>
            <a:ext cx="18105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AI成熟度と解決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すべき課題の策定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656832" y="1554480"/>
            <a:ext cx="155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812280" y="1097280"/>
            <a:ext cx="1993392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03720" y="1152144"/>
            <a:ext cx="18105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処方箋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(Roadmap)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903720" y="1517904"/>
            <a:ext cx="18105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投資効果に基づく</a:t>
            </a:r>
            <a:endParaRPr lang="en-US" sz="9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実行計画の策定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365760" y="2487168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課題に応じた柔軟な導入入口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" y="2816352"/>
            <a:ext cx="4133088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60" y="2816352"/>
            <a:ext cx="54864" cy="80467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2064" y="2871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レガシーシステムへの対応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79776" y="2889504"/>
            <a:ext cx="1627632" cy="237744"/>
          </a:xfrm>
          <a:prstGeom prst="roundRect">
            <a:avLst>
              <a:gd name="adj" fmla="val 15385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79776" y="2889504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入口：AIレガシー解析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512064" y="320040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COBOL等の古いコードがブラックボックス化し、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改修や新機能追加が困難な状況。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681728" y="2816352"/>
            <a:ext cx="4133088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81728" y="2816352"/>
            <a:ext cx="54864" cy="804672"/>
          </a:xfrm>
          <a:prstGeom prst="rect">
            <a:avLst/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28032" y="2871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プロジェクトの遅延・停滞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095744" y="2889504"/>
            <a:ext cx="1627632" cy="237744"/>
          </a:xfrm>
          <a:prstGeom prst="roundRect">
            <a:avLst>
              <a:gd name="adj" fmla="val 15385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095744" y="2889504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入口：AI Project Recovery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828032" y="320040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大規模変更プロジェクトが予定通り進まず、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回復の糸口が見えない状況。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365760" y="3749040"/>
            <a:ext cx="4133088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5760" y="3749040"/>
            <a:ext cx="54864" cy="804672"/>
          </a:xfrm>
          <a:prstGeom prst="rect">
            <a:avLst/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2064" y="38039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Excel・データの散在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79776" y="3822192"/>
            <a:ext cx="1627632" cy="237744"/>
          </a:xfrm>
          <a:prstGeom prst="roundRect">
            <a:avLst>
              <a:gd name="adj" fmla="val 15385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779776" y="3822192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入口：Data &amp; Analytics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512064" y="4133088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データが部門やファイルに分散し、AI活用や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迅速な経営判断ができない状況。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4681728" y="3749040"/>
            <a:ext cx="4133088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81728" y="3749040"/>
            <a:ext cx="54864" cy="804672"/>
          </a:xfrm>
          <a:prstGeom prst="rect">
            <a:avLst/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828032" y="38039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AI人材の不足・リスキリング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7095744" y="3822192"/>
            <a:ext cx="1627632" cy="237744"/>
          </a:xfrm>
          <a:prstGeom prst="roundRect">
            <a:avLst>
              <a:gd name="adj" fmla="val 15385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095744" y="3822192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入口：Human Modernization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4828032" y="4133088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AIを使いこなす人材が不足し、組織全体での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DX推進スピードが上がらない状況。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365760" y="4645152"/>
            <a:ext cx="8412480" cy="402336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5488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AI製品を売る前に、AIを使うべき場所を診断する。全てを一括導入する必要はありません。</a:t>
            </a:r>
            <a:endParaRPr lang="en-US" sz="1200" dirty="0"/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EC60619F-424D-E051-8438-C15B6A83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4つの中核サービスの詳細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65760" y="786384"/>
            <a:ext cx="4133088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9050">
            <a:solidFill>
              <a:srgbClr val="F07820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65760" y="786384"/>
            <a:ext cx="4133088" cy="54864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877824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877824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01-02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060704" y="859536"/>
            <a:ext cx="3346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System Modernization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&amp; AI Legacy Analysis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93776" y="127417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Legacy→Cloud: COBOL/PL1からJava/Python/Containerへ段階的移行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3776" y="1610396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API化: </a:t>
            </a: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基幹機能をマイクロサービスとして切り出し</a:t>
            </a:r>
            <a:endParaRPr lang="en-US" sz="1000" dirty="0">
              <a:solidFill>
                <a:srgbClr val="3A4A5C"/>
              </a:solidFill>
              <a:latin typeface="Noto Sans JP" pitchFamily="34" charset="0"/>
              <a:ea typeface="Noto Sans JP" pitchFamily="34" charset="-122"/>
              <a:cs typeface="Noto Sans JP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APIエコシステムを構築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" y="195471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AI解析: </a:t>
            </a: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AIが構造・依存関係を自動抽出し</a:t>
            </a: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エンジニアの工数を大幅削減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6" y="2299028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AI Legacy Analysis Tool: 個別支援→標準化→共通エンジン→製品化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81728" y="786384"/>
            <a:ext cx="4133088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9050">
            <a:solidFill>
              <a:srgbClr val="0A84D0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81728" y="786384"/>
            <a:ext cx="4133088" cy="54864"/>
          </a:xfrm>
          <a:prstGeom prst="rect">
            <a:avLst/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73168" y="877824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73168" y="877824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03-04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376672" y="859536"/>
            <a:ext cx="3346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Project Recovery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&amp; Assessment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09744" y="1298448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AI による全ドキュメントの整合性診断と影響範囲解析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809744" y="1618488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48時間仮審査・10営業日条件付き審査の高速意思決定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09744" y="1938528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停滞要因の特定とAI×専門家による再構築計画の策定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09744" y="2258568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クリティカルパス短縮と計画ラインへの段階的復帰を支援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65760" y="2761488"/>
            <a:ext cx="4133088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9050">
            <a:solidFill>
              <a:srgbClr val="00C2D4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65760" y="2777672"/>
            <a:ext cx="4133088" cy="54864"/>
          </a:xfrm>
          <a:prstGeom prst="rect">
            <a:avLst/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7200" y="2869112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2869112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060704" y="2834640"/>
            <a:ext cx="3346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Data &amp; Analytics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93776" y="327355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Source→Prepare→Integrate→Analyze→Automate→AI/</a:t>
            </a: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BIの</a:t>
            </a:r>
            <a:endParaRPr lang="en-US" sz="1000" dirty="0">
              <a:solidFill>
                <a:srgbClr val="3A4A5C"/>
              </a:solidFill>
              <a:latin typeface="Noto Sans JP" pitchFamily="34" charset="0"/>
              <a:ea typeface="Noto Sans JP" pitchFamily="34" charset="-122"/>
              <a:cs typeface="Noto Sans JP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</a:t>
            </a: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6工程統合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93776" y="359359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社内DB/CSV・基幹システム・外部APIデータを一元集約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93776" y="391363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Alteryxなどパートナー製品との効果的な組み合わせ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93776" y="423367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AIが即座に活用可能なデータパイプラインを整備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681728" y="2761488"/>
            <a:ext cx="4133088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9050">
            <a:solidFill>
              <a:srgbClr val="28A86A"/>
            </a:solidFill>
            <a:prstDash val="solid"/>
          </a:ln>
          <a:effectLst>
            <a:outerShdw blurRad="50800" dist="25400" dir="2700000" algn="bl" rotWithShape="0">
              <a:srgbClr val="AABBCC">
                <a:alpha val="28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681728" y="2761488"/>
            <a:ext cx="4133088" cy="54864"/>
          </a:xfrm>
          <a:prstGeom prst="rect">
            <a:avLst/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773168" y="2852928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73168" y="2852928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06-07-08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376672" y="2834640"/>
            <a:ext cx="3346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Agent &amp;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Human Modernization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809744" y="327355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</a:t>
            </a: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金融業務特化AIエージェント：審査・与信・コンプライアンス</a:t>
            </a:r>
            <a:endParaRPr lang="en-US" sz="1000" dirty="0">
              <a:solidFill>
                <a:srgbClr val="3A4A5C"/>
              </a:solidFill>
              <a:latin typeface="Noto Sans JP" pitchFamily="34" charset="0"/>
              <a:ea typeface="Noto Sans JP" pitchFamily="34" charset="-122"/>
              <a:cs typeface="Noto Sans JP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</a:t>
            </a:r>
            <a:r>
              <a:rPr lang="en-US" sz="10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自動化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809744" y="359359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UEJIMA IT Business School: 最大6か月の短期集中リスキリング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809744" y="391363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事務職からエンジニア・マネージャーまで役割別プログラム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809744" y="4233672"/>
            <a:ext cx="3877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▶ 経験を捨てるのではなく、経験にAIを足す。FDE人材の育成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65760" y="4645152"/>
            <a:ext cx="8412480" cy="402336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75488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個別支援で培った解析パターンを標準化し、AI Legacy Analysis Tool などプロダクトへと発展させます。</a:t>
            </a:r>
            <a:endParaRPr lang="en-US" sz="1200" dirty="0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B125816-4535-2F55-ACE3-5D48761F2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D0D8E4"/>
          </a:solidFill>
          <a:ln w="12700">
            <a:solidFill>
              <a:srgbClr val="D0D8E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128016"/>
            <a:ext cx="54864" cy="438912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7315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社内適用事例とスモールスタートからのスケールアップ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549640" y="4892040"/>
            <a:ext cx="51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7/8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48920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65760" y="7772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社内技術検証による適用事例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2880" y="1097280"/>
            <a:ext cx="5157216" cy="107899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17043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1704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Recovery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144475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62992" y="1627632"/>
            <a:ext cx="14996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クリティカルパス25%遅延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要件・設計の不整合が頻出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892080" y="171907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983520" y="144475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AI介入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983520" y="1627632"/>
            <a:ext cx="153619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整合性診断・影響範囲解析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シミュレーションによる再計画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483136" y="171907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39312" y="144475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611152" y="1627632"/>
            <a:ext cx="17289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ボトネック解消・計画ライン復帰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残存リスクの可視化と制御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82880" y="2286000"/>
            <a:ext cx="5157216" cy="107899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235915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5915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Modernization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41016" y="263347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226577" y="2816352"/>
            <a:ext cx="180549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レガシーCOBOLの</a:t>
            </a:r>
            <a:endParaRPr lang="en-US" sz="900" dirty="0">
              <a:solidFill>
                <a:srgbClr val="3A4A5C"/>
              </a:solidFill>
              <a:latin typeface="Noto Sans JP" pitchFamily="34" charset="0"/>
              <a:ea typeface="Noto Sans JP" pitchFamily="34" charset="-122"/>
              <a:cs typeface="Noto Sans JP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ブラックボックス化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 err="1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エンジニア不在でコード変更不可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924448" y="290779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032072" y="263347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AI介入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048256" y="2816352"/>
            <a:ext cx="14996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AIによる構造・依存関係の自動抽出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設計書の自動ドキュメント化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531688" y="290779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687864" y="263347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704048" y="2816352"/>
            <a:ext cx="16606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移行コスト60%削減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Java/API化への段階移行を実現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2880" y="3474720"/>
            <a:ext cx="5157216" cy="107899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200" y="3547872"/>
            <a:ext cx="1463040" cy="237744"/>
          </a:xfrm>
          <a:prstGeom prst="roundRect">
            <a:avLst>
              <a:gd name="adj" fmla="val 15385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35478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Modernization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57200" y="382219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19636" y="4005072"/>
            <a:ext cx="14996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AI活用人材が社内で不足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DX推進スピードが停滞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940632" y="409651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2032072" y="382219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AI介入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2032072" y="4005072"/>
            <a:ext cx="14996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UEJIMA IT Business Schoolによる6か月リスキリングプログラム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531688" y="4096512"/>
            <a:ext cx="9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3687864" y="3822192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687864" y="4005072"/>
            <a:ext cx="16522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FDE人材の育成完了</a:t>
            </a:r>
            <a:endParaRPr lang="en-US" sz="9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業務自動化PoC演習で即戦力化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5413248" y="777240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24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スモールスタートからのスケールアップ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5413248" y="1097280"/>
            <a:ext cx="3401568" cy="384048"/>
          </a:xfrm>
          <a:prstGeom prst="roundRect">
            <a:avLst>
              <a:gd name="adj" fmla="val 1428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413248" y="1097280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BIG. START SMALL. SCALE FAST.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413248" y="1572768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760720" y="1645920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760720" y="16459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5468112" y="1975104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Problem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5468112" y="2286000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特定の重要な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課題を一つ特定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6565392" y="1572768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F0782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912864" y="1645920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912864" y="16459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6620256" y="1975104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6620256" y="2286000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AI適用の妥当性と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投資効果を評価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7717536" y="1572768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065008" y="1645920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065008" y="16459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7772400" y="1975104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7772400" y="2286000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限定的環境での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迅速な技術検証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5413248" y="3072384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0A84D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760720" y="3145536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5760720" y="314553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50" dirty="0"/>
          </a:p>
        </p:txBody>
      </p:sp>
      <p:sp>
        <p:nvSpPr>
          <p:cNvPr id="63" name="Text 61"/>
          <p:cNvSpPr/>
          <p:nvPr/>
        </p:nvSpPr>
        <p:spPr>
          <a:xfrm>
            <a:off x="5468112" y="3474720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A84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000" dirty="0"/>
          </a:p>
        </p:txBody>
      </p:sp>
      <p:sp>
        <p:nvSpPr>
          <p:cNvPr id="64" name="Text 62"/>
          <p:cNvSpPr/>
          <p:nvPr/>
        </p:nvSpPr>
        <p:spPr>
          <a:xfrm>
            <a:off x="5468112" y="3785616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KPIに基づく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成果の定量評価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6565392" y="3072384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00C2D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912864" y="3145536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00C2D4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912864" y="314553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50" dirty="0"/>
          </a:p>
        </p:txBody>
      </p:sp>
      <p:sp>
        <p:nvSpPr>
          <p:cNvPr id="68" name="Text 66"/>
          <p:cNvSpPr/>
          <p:nvPr/>
        </p:nvSpPr>
        <p:spPr>
          <a:xfrm>
            <a:off x="6620256" y="3474720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C2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6620256" y="3785616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実務への適用と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運用の安定化</a:t>
            </a:r>
            <a:endParaRPr lang="en-US" sz="900" dirty="0"/>
          </a:p>
        </p:txBody>
      </p:sp>
      <p:sp>
        <p:nvSpPr>
          <p:cNvPr id="70" name="Shape 68"/>
          <p:cNvSpPr/>
          <p:nvPr/>
        </p:nvSpPr>
        <p:spPr>
          <a:xfrm>
            <a:off x="7717536" y="3072384"/>
            <a:ext cx="1078992" cy="1353312"/>
          </a:xfrm>
          <a:prstGeom prst="roundRect">
            <a:avLst>
              <a:gd name="adj" fmla="val 5932"/>
            </a:avLst>
          </a:prstGeom>
          <a:solidFill>
            <a:srgbClr val="FFFFFF"/>
          </a:solidFill>
          <a:ln w="15240">
            <a:solidFill>
              <a:srgbClr val="28A86A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065008" y="3145536"/>
            <a:ext cx="384048" cy="274320"/>
          </a:xfrm>
          <a:prstGeom prst="roundRect">
            <a:avLst>
              <a:gd name="adj" fmla="val 13333"/>
            </a:avLst>
          </a:prstGeom>
          <a:solidFill>
            <a:srgbClr val="28A86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8065008" y="314553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50" dirty="0"/>
          </a:p>
        </p:txBody>
      </p:sp>
      <p:sp>
        <p:nvSpPr>
          <p:cNvPr id="73" name="Text 71"/>
          <p:cNvSpPr/>
          <p:nvPr/>
        </p:nvSpPr>
        <p:spPr>
          <a:xfrm>
            <a:off x="7772400" y="3474720"/>
            <a:ext cx="969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8A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000" dirty="0"/>
          </a:p>
        </p:txBody>
      </p:sp>
      <p:sp>
        <p:nvSpPr>
          <p:cNvPr id="74" name="Text 72"/>
          <p:cNvSpPr/>
          <p:nvPr/>
        </p:nvSpPr>
        <p:spPr>
          <a:xfrm>
            <a:off x="7772400" y="3785616"/>
            <a:ext cx="969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全社・他部署への</a:t>
            </a:r>
            <a:endParaRPr lang="en-US" sz="9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00" dirty="0">
                <a:solidFill>
                  <a:srgbClr val="3A4A5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展開・拡大</a:t>
            </a:r>
            <a:endParaRPr lang="en-US" sz="900" dirty="0"/>
          </a:p>
        </p:txBody>
      </p:sp>
      <p:sp>
        <p:nvSpPr>
          <p:cNvPr id="75" name="Shape 73"/>
          <p:cNvSpPr/>
          <p:nvPr/>
        </p:nvSpPr>
        <p:spPr>
          <a:xfrm>
            <a:off x="365760" y="4645152"/>
            <a:ext cx="8412480" cy="402336"/>
          </a:xfrm>
          <a:prstGeom prst="rect">
            <a:avLst/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475488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最初から巨大なシステム刷新を目指すのではなく、具体的な成果（Quick Win）を積み重ねることで変革への推進力を醸成します。</a:t>
            </a:r>
            <a:endParaRPr lang="en-US" sz="1200" dirty="0"/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C34738EB-C6EE-9636-C28F-8B1164B42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36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75488" y="201168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まとめ：AIによる企業進化の第一歩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749808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BA8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8つの変革ステップ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65760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01 知る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444752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44752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0782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02 理解する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23744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23744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03 立て直す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602736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02736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04 変える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81728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81728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05 活かす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760720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00C2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60720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0C2D4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06 AI化する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39712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39712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07 育てる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918704" y="1042416"/>
            <a:ext cx="1005840" cy="438912"/>
          </a:xfrm>
          <a:prstGeom prst="roundRect">
            <a:avLst>
              <a:gd name="adj" fmla="val 10417"/>
            </a:avLst>
          </a:prstGeom>
          <a:solidFill>
            <a:srgbClr val="1A2F4A"/>
          </a:solidFill>
          <a:ln w="12700">
            <a:solidFill>
              <a:srgbClr val="28A86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18704" y="104241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8A8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08 進化する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65760" y="1645920"/>
            <a:ext cx="54864" cy="786384"/>
          </a:xfrm>
          <a:prstGeom prst="rect">
            <a:avLst/>
          </a:prstGeom>
          <a:solidFill>
            <a:srgbClr val="F07820"/>
          </a:solidFill>
          <a:ln w="12700">
            <a:solidFill>
              <a:srgbClr val="F078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1627632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BAA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AIを導入することが目的ではない。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" y="1975104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84D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AIを活用して、企業そのものを進化させる。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365760" y="2633472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078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DIMENSION　SYSTEM ／ PROJECT ／ DATA ／ AI ／ HUMAN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" y="3072384"/>
            <a:ext cx="8412480" cy="1170432"/>
          </a:xfrm>
          <a:prstGeom prst="roundRect">
            <a:avLst>
              <a:gd name="adj" fmla="val 7813"/>
            </a:avLst>
          </a:prstGeom>
          <a:solidFill>
            <a:srgbClr val="0E1F36"/>
          </a:solidFill>
          <a:ln w="19050">
            <a:solidFill>
              <a:srgbClr val="0A84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318211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まず現状を知るところから始めませんか。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1645920" y="3584448"/>
            <a:ext cx="2560320" cy="475488"/>
          </a:xfrm>
          <a:prstGeom prst="roundRect">
            <a:avLst>
              <a:gd name="adj" fmla="val 50000"/>
            </a:avLst>
          </a:prstGeom>
          <a:solidFill>
            <a:srgbClr val="0A84D0"/>
          </a:solidFill>
          <a:ln w="12700">
            <a:solidFill>
              <a:srgbClr val="0A84D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645920" y="3584448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 現状診断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572000" y="3584448"/>
            <a:ext cx="2560320" cy="475488"/>
          </a:xfrm>
          <a:prstGeom prst="roundRect">
            <a:avLst>
              <a:gd name="adj" fmla="val 50000"/>
            </a:avLst>
          </a:prstGeom>
          <a:solidFill>
            <a:srgbClr val="1A2F4A"/>
          </a:solidFill>
          <a:ln w="19050">
            <a:solidFill>
              <a:srgbClr val="0A84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0" y="3584448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個別相談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65760" y="4407408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BA8C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UEJIMAが選ばれる理由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365760" y="4663440"/>
            <a:ext cx="1627632" cy="274320"/>
          </a:xfrm>
          <a:prstGeom prst="roundRect">
            <a:avLst>
              <a:gd name="adj" fmla="val 13333"/>
            </a:avLst>
          </a:prstGeom>
          <a:solidFill>
            <a:srgbClr val="1A2F4A"/>
          </a:solidFill>
          <a:ln w="10160">
            <a:solidFill>
              <a:srgbClr val="0A84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65760" y="46634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chemeClr val="bg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金融業務ドメイン知識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103120" y="4663440"/>
            <a:ext cx="1627632" cy="274320"/>
          </a:xfrm>
          <a:prstGeom prst="roundRect">
            <a:avLst>
              <a:gd name="adj" fmla="val 13333"/>
            </a:avLst>
          </a:prstGeom>
          <a:solidFill>
            <a:srgbClr val="1A2F4A"/>
          </a:solidFill>
          <a:ln w="10160">
            <a:solidFill>
              <a:srgbClr val="0A84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103120" y="46634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chemeClr val="bg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AI×エンジニアリング実装力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840480" y="4663440"/>
            <a:ext cx="1627632" cy="274320"/>
          </a:xfrm>
          <a:prstGeom prst="roundRect">
            <a:avLst>
              <a:gd name="adj" fmla="val 13333"/>
            </a:avLst>
          </a:prstGeom>
          <a:solidFill>
            <a:srgbClr val="1A2F4A"/>
          </a:solidFill>
          <a:ln w="10160">
            <a:solidFill>
              <a:srgbClr val="0A84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840480" y="46634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chemeClr val="bg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プロジェクト回復実績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577840" y="4663440"/>
            <a:ext cx="1627632" cy="274320"/>
          </a:xfrm>
          <a:prstGeom prst="roundRect">
            <a:avLst>
              <a:gd name="adj" fmla="val 13333"/>
            </a:avLst>
          </a:prstGeom>
          <a:solidFill>
            <a:srgbClr val="1A2F4A"/>
          </a:solidFill>
          <a:ln w="10160">
            <a:solidFill>
              <a:srgbClr val="0A84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77840" y="46634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chemeClr val="bg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データ利活用支援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315200" y="4663440"/>
            <a:ext cx="1627632" cy="274320"/>
          </a:xfrm>
          <a:prstGeom prst="roundRect">
            <a:avLst>
              <a:gd name="adj" fmla="val 13333"/>
            </a:avLst>
          </a:prstGeom>
          <a:solidFill>
            <a:srgbClr val="1A2F4A"/>
          </a:solidFill>
          <a:ln w="10160">
            <a:solidFill>
              <a:srgbClr val="0A84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0" y="46634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chemeClr val="bg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人材育成・リスキリング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42" name="Text 40"/>
          <p:cNvSpPr/>
          <p:nvPr/>
        </p:nvSpPr>
        <p:spPr>
          <a:xfrm>
            <a:off x="365760" y="499262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AI MODERNIZATION / UEJIMA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8549640" y="4992624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8/8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44" name="SK-1-img-6" descr="preencoded.png">
            <a:extLst>
              <a:ext uri="{FF2B5EF4-FFF2-40B4-BE49-F238E27FC236}">
                <a16:creationId xmlns:a16="http://schemas.microsoft.com/office/drawing/2014/main" id="{03DC1098-D901-8223-A7AF-1450B03E7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365581" y="-5326"/>
            <a:ext cx="806722" cy="201167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C31049C7-B409-7E9E-2503-B086A33EF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580" y="9335"/>
            <a:ext cx="836951" cy="1644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767</Words>
  <Application>Microsoft Office PowerPoint</Application>
  <PresentationFormat>画面に合わせる (16:9)</PresentationFormat>
  <Paragraphs>296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Noto Sans JP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金融AIモダナイゼーション支援サービス Ver.2.0（エグゼクティブ版）</dc:title>
  <dc:subject>PptxGenJS Presentation</dc:subject>
  <dc:creator>PptxGenJS</dc:creator>
  <cp:lastModifiedBy>義成 河原</cp:lastModifiedBy>
  <cp:revision>2</cp:revision>
  <dcterms:created xsi:type="dcterms:W3CDTF">2026-09-14T05:09:08Z</dcterms:created>
  <dcterms:modified xsi:type="dcterms:W3CDTF">2026-09-14T05:40:13Z</dcterms:modified>
</cp:coreProperties>
</file>